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Canva Sans Bold" panose="020B0604020202020204" charset="0"/>
      <p:regular r:id="rId21"/>
    </p:embeddedFont>
    <p:embeddedFont>
      <p:font typeface="Gotham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CEBF7894-6DD4-F7B2-6728-B8E66D7DF550}"/>
              </a:ext>
            </a:extLst>
          </p:cNvPr>
          <p:cNvSpPr/>
          <p:nvPr/>
        </p:nvSpPr>
        <p:spPr>
          <a:xfrm>
            <a:off x="0" y="-3464"/>
            <a:ext cx="18288000" cy="1029046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9259" b="-9259"/>
            </a:stretch>
          </a:blipFill>
        </p:spPr>
        <p:txBody>
          <a:bodyPr/>
          <a:lstStyle/>
          <a:p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A016A3-B7F6-5155-A670-CF88554DB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750" y="226868"/>
            <a:ext cx="6553200" cy="98298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04321F6-2642-5703-DDC1-2AE52F8335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66" y="6134100"/>
            <a:ext cx="2344634" cy="996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F4386CD-F98A-73E5-32B2-9B350632C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708" y="226868"/>
            <a:ext cx="7135091" cy="973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29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13146" y="4276234"/>
            <a:ext cx="804694" cy="80469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269"/>
                </a:lnSpc>
              </a:pPr>
              <a:r>
                <a:rPr lang="en-US" sz="2255" b="1" spc="112">
                  <a:solidFill>
                    <a:srgbClr val="053DA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23716" y="4276234"/>
            <a:ext cx="804694" cy="80469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269"/>
                </a:lnSpc>
              </a:pPr>
              <a:r>
                <a:rPr lang="en-US" sz="2255" b="1" spc="112">
                  <a:solidFill>
                    <a:srgbClr val="053DA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1860842" y="2937511"/>
            <a:ext cx="6427158" cy="5749385"/>
          </a:xfrm>
          <a:custGeom>
            <a:avLst/>
            <a:gdLst/>
            <a:ahLst/>
            <a:cxnLst/>
            <a:rect l="l" t="t" r="r" b="b"/>
            <a:pathLst>
              <a:path w="6427158" h="5749385">
                <a:moveTo>
                  <a:pt x="0" y="0"/>
                </a:moveTo>
                <a:lnTo>
                  <a:pt x="6427158" y="0"/>
                </a:lnTo>
                <a:lnTo>
                  <a:pt x="6427158" y="5749385"/>
                </a:lnTo>
                <a:lnTo>
                  <a:pt x="0" y="5749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92581" y="2969304"/>
            <a:ext cx="5054904" cy="93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Costos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37553" y="4439505"/>
            <a:ext cx="3088807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b="1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OPERATIVO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47485" y="4439505"/>
            <a:ext cx="2912659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b="1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1794" y="5813493"/>
            <a:ext cx="5418085" cy="171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663" lvl="1" indent="-211831" algn="just">
              <a:lnSpc>
                <a:spcPts val="2747"/>
              </a:lnSpc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Director de proyecto</a:t>
            </a:r>
          </a:p>
          <a:p>
            <a:pPr marL="423663" lvl="1" indent="-211831" algn="just">
              <a:lnSpc>
                <a:spcPts val="2747"/>
              </a:lnSpc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Desarrollador SR </a:t>
            </a:r>
          </a:p>
          <a:p>
            <a:pPr marL="423663" lvl="1" indent="-211831" algn="just">
              <a:lnSpc>
                <a:spcPts val="2747"/>
              </a:lnSpc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Desarrollador </a:t>
            </a:r>
          </a:p>
          <a:p>
            <a:pPr marL="423663" lvl="1" indent="-211831" algn="just">
              <a:lnSpc>
                <a:spcPts val="2747"/>
              </a:lnSpc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Diseñador UX/UI</a:t>
            </a:r>
          </a:p>
          <a:p>
            <a:pPr marL="423663" lvl="1" indent="-211831" algn="just">
              <a:lnSpc>
                <a:spcPts val="2747"/>
              </a:lnSpc>
              <a:spcBef>
                <a:spcPct val="0"/>
              </a:spcBef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Generador de contenido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23716" y="5813493"/>
            <a:ext cx="5418085" cy="686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3663" lvl="1" indent="-211831" algn="just">
              <a:lnSpc>
                <a:spcPts val="2747"/>
              </a:lnSpc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Software de desarrollo </a:t>
            </a:r>
          </a:p>
          <a:p>
            <a:pPr marL="423663" lvl="1" indent="-211831" algn="just">
              <a:lnSpc>
                <a:spcPts val="2747"/>
              </a:lnSpc>
              <a:spcBef>
                <a:spcPct val="0"/>
              </a:spcBef>
              <a:buFont typeface="Arial"/>
              <a:buChar char="•"/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Equipo de computo para testing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5493" y="8065914"/>
            <a:ext cx="3088807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$850,000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44841" y="8933201"/>
            <a:ext cx="2842712" cy="53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9"/>
              </a:lnSpc>
              <a:spcBef>
                <a:spcPct val="0"/>
              </a:spcBef>
            </a:pPr>
            <a:r>
              <a:rPr lang="en-US" sz="3092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Total: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07067" y="8065914"/>
            <a:ext cx="3088807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$80,000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0200" y="655564"/>
            <a:ext cx="10374569" cy="93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Tiempo de implementación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21794" y="2095181"/>
            <a:ext cx="3088807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b="1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12 semanas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39603" y="9038416"/>
            <a:ext cx="3088807" cy="430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$930,000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63306" y="-1010197"/>
            <a:ext cx="2960685" cy="296068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53DA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779342" y="8075065"/>
            <a:ext cx="3072305" cy="3009269"/>
            <a:chOff x="0" y="0"/>
            <a:chExt cx="809167" cy="7925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9167" cy="792565"/>
            </a:xfrm>
            <a:custGeom>
              <a:avLst/>
              <a:gdLst/>
              <a:ahLst/>
              <a:cxnLst/>
              <a:rect l="l" t="t" r="r" b="b"/>
              <a:pathLst>
                <a:path w="809167" h="792565">
                  <a:moveTo>
                    <a:pt x="127570" y="0"/>
                  </a:moveTo>
                  <a:lnTo>
                    <a:pt x="681596" y="0"/>
                  </a:lnTo>
                  <a:cubicBezTo>
                    <a:pt x="752051" y="0"/>
                    <a:pt x="809167" y="57115"/>
                    <a:pt x="809167" y="127570"/>
                  </a:cubicBezTo>
                  <a:lnTo>
                    <a:pt x="809167" y="664994"/>
                  </a:lnTo>
                  <a:cubicBezTo>
                    <a:pt x="809167" y="735450"/>
                    <a:pt x="752051" y="792565"/>
                    <a:pt x="681596" y="792565"/>
                  </a:cubicBezTo>
                  <a:lnTo>
                    <a:pt x="127570" y="792565"/>
                  </a:lnTo>
                  <a:cubicBezTo>
                    <a:pt x="93737" y="792565"/>
                    <a:pt x="61289" y="779124"/>
                    <a:pt x="37364" y="755200"/>
                  </a:cubicBezTo>
                  <a:cubicBezTo>
                    <a:pt x="13440" y="731276"/>
                    <a:pt x="0" y="698828"/>
                    <a:pt x="0" y="664994"/>
                  </a:cubicBezTo>
                  <a:lnTo>
                    <a:pt x="0" y="127570"/>
                  </a:lnTo>
                  <a:cubicBezTo>
                    <a:pt x="0" y="57115"/>
                    <a:pt x="57115" y="0"/>
                    <a:pt x="127570" y="0"/>
                  </a:cubicBezTo>
                  <a:close/>
                </a:path>
              </a:pathLst>
            </a:custGeom>
            <a:solidFill>
              <a:srgbClr val="FBE8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09167" cy="906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120074" y="3663158"/>
            <a:ext cx="2960685" cy="296068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543649" y="6087647"/>
            <a:ext cx="5137545" cy="3622296"/>
            <a:chOff x="0" y="0"/>
            <a:chExt cx="1353098" cy="9540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3098" cy="954020"/>
            </a:xfrm>
            <a:custGeom>
              <a:avLst/>
              <a:gdLst/>
              <a:ahLst/>
              <a:cxnLst/>
              <a:rect l="l" t="t" r="r" b="b"/>
              <a:pathLst>
                <a:path w="1353098" h="954020">
                  <a:moveTo>
                    <a:pt x="1353098" y="0"/>
                  </a:moveTo>
                  <a:lnTo>
                    <a:pt x="0" y="0"/>
                  </a:lnTo>
                  <a:lnTo>
                    <a:pt x="0" y="766060"/>
                  </a:lnTo>
                  <a:lnTo>
                    <a:pt x="157480" y="766060"/>
                  </a:lnTo>
                  <a:lnTo>
                    <a:pt x="157480" y="954020"/>
                  </a:lnTo>
                  <a:lnTo>
                    <a:pt x="463550" y="766060"/>
                  </a:lnTo>
                  <a:lnTo>
                    <a:pt x="1353098" y="766060"/>
                  </a:lnTo>
                  <a:lnTo>
                    <a:pt x="1353098" y="0"/>
                  </a:lnTo>
                  <a:close/>
                </a:path>
              </a:pathLst>
            </a:custGeom>
            <a:solidFill>
              <a:srgbClr val="FBE82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1353098" cy="877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09794" y="6087647"/>
            <a:ext cx="4349506" cy="3622296"/>
            <a:chOff x="0" y="0"/>
            <a:chExt cx="1145549" cy="9540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45549" cy="954020"/>
            </a:xfrm>
            <a:custGeom>
              <a:avLst/>
              <a:gdLst/>
              <a:ahLst/>
              <a:cxnLst/>
              <a:rect l="l" t="t" r="r" b="b"/>
              <a:pathLst>
                <a:path w="1145549" h="954020">
                  <a:moveTo>
                    <a:pt x="1145549" y="0"/>
                  </a:moveTo>
                  <a:lnTo>
                    <a:pt x="0" y="0"/>
                  </a:lnTo>
                  <a:lnTo>
                    <a:pt x="0" y="766060"/>
                  </a:lnTo>
                  <a:lnTo>
                    <a:pt x="157480" y="766060"/>
                  </a:lnTo>
                  <a:lnTo>
                    <a:pt x="157480" y="954020"/>
                  </a:lnTo>
                  <a:lnTo>
                    <a:pt x="463550" y="766060"/>
                  </a:lnTo>
                  <a:lnTo>
                    <a:pt x="1145549" y="766060"/>
                  </a:lnTo>
                  <a:lnTo>
                    <a:pt x="1145549" y="0"/>
                  </a:ln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1145549" cy="877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292963" y="6087647"/>
            <a:ext cx="4869686" cy="3622296"/>
            <a:chOff x="0" y="0"/>
            <a:chExt cx="1282551" cy="9540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82551" cy="954020"/>
            </a:xfrm>
            <a:custGeom>
              <a:avLst/>
              <a:gdLst/>
              <a:ahLst/>
              <a:cxnLst/>
              <a:rect l="l" t="t" r="r" b="b"/>
              <a:pathLst>
                <a:path w="1282551" h="954020">
                  <a:moveTo>
                    <a:pt x="1282551" y="0"/>
                  </a:moveTo>
                  <a:lnTo>
                    <a:pt x="0" y="0"/>
                  </a:lnTo>
                  <a:lnTo>
                    <a:pt x="0" y="766060"/>
                  </a:lnTo>
                  <a:lnTo>
                    <a:pt x="157480" y="766060"/>
                  </a:lnTo>
                  <a:lnTo>
                    <a:pt x="157480" y="954020"/>
                  </a:lnTo>
                  <a:lnTo>
                    <a:pt x="463550" y="766060"/>
                  </a:lnTo>
                  <a:lnTo>
                    <a:pt x="1282551" y="766060"/>
                  </a:lnTo>
                  <a:lnTo>
                    <a:pt x="1282551" y="0"/>
                  </a:ln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14300"/>
              <a:ext cx="1282551" cy="8778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438405" y="1640106"/>
            <a:ext cx="3062268" cy="3062268"/>
          </a:xfrm>
          <a:custGeom>
            <a:avLst/>
            <a:gdLst/>
            <a:ahLst/>
            <a:cxnLst/>
            <a:rect l="l" t="t" r="r" b="b"/>
            <a:pathLst>
              <a:path w="3062268" h="3062268">
                <a:moveTo>
                  <a:pt x="0" y="0"/>
                </a:moveTo>
                <a:lnTo>
                  <a:pt x="3062268" y="0"/>
                </a:lnTo>
                <a:lnTo>
                  <a:pt x="3062268" y="3062268"/>
                </a:lnTo>
                <a:lnTo>
                  <a:pt x="0" y="3062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2522746" y="5095875"/>
            <a:ext cx="448470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 spc="124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donde se guarda la Información 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522746" y="6301740"/>
            <a:ext cx="4484707" cy="29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spc="1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Firebase de Google es un servicio para guardar datos y encriptado en automático</a:t>
            </a:r>
          </a:p>
          <a:p>
            <a:pPr algn="just">
              <a:lnSpc>
                <a:spcPts val="2940"/>
              </a:lnSpc>
            </a:pPr>
            <a:r>
              <a:rPr lang="en-US" sz="2100" spc="1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Requisito Técnico: Confirmado. Firebase Firestore (o Realtime Database) será la base de datos principal</a:t>
            </a:r>
            <a:r>
              <a:rPr lang="en-US" sz="2100" spc="105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endParaRPr lang="en-US" sz="2100" spc="105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023991" y="5095875"/>
            <a:ext cx="192288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 spc="124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ventajas: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91336" y="6301740"/>
            <a:ext cx="4842171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b="1" spc="105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100" spc="105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Facilita el desarrollo rápido, ofrece sincronización en tiempo real, escalabilidad automática y, como mencionas, cifrado de datos en reposo y en tránsito de forma automática como parte de los servicios de Google Cloud.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431868" y="5095875"/>
            <a:ext cx="299527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 b="1" spc="124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implementación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84334" y="6301740"/>
            <a:ext cx="3928652" cy="258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 spc="10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Se configurarán reglas de seguridad (Firebase Security Rules) para asegurar que cada usuario solo acceda a sus propios datos, garantizando la privacidad individual.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4436" y="2659353"/>
            <a:ext cx="10374569" cy="191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sistema de seguridad de la app raiz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3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0218" y="695410"/>
            <a:ext cx="6676307" cy="4448090"/>
          </a:xfrm>
          <a:custGeom>
            <a:avLst/>
            <a:gdLst/>
            <a:ahLst/>
            <a:cxnLst/>
            <a:rect l="l" t="t" r="r" b="b"/>
            <a:pathLst>
              <a:path w="6676307" h="4448090">
                <a:moveTo>
                  <a:pt x="0" y="0"/>
                </a:moveTo>
                <a:lnTo>
                  <a:pt x="6676307" y="0"/>
                </a:lnTo>
                <a:lnTo>
                  <a:pt x="6676307" y="4448090"/>
                </a:lnTo>
                <a:lnTo>
                  <a:pt x="0" y="444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273787" y="1686938"/>
            <a:ext cx="2889704" cy="6277633"/>
          </a:xfrm>
          <a:custGeom>
            <a:avLst/>
            <a:gdLst/>
            <a:ahLst/>
            <a:cxnLst/>
            <a:rect l="l" t="t" r="r" b="b"/>
            <a:pathLst>
              <a:path w="2889704" h="6277633">
                <a:moveTo>
                  <a:pt x="0" y="0"/>
                </a:moveTo>
                <a:lnTo>
                  <a:pt x="2889704" y="0"/>
                </a:lnTo>
                <a:lnTo>
                  <a:pt x="2889704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40940" y="1686938"/>
            <a:ext cx="2877233" cy="6277633"/>
          </a:xfrm>
          <a:custGeom>
            <a:avLst/>
            <a:gdLst/>
            <a:ahLst/>
            <a:cxnLst/>
            <a:rect l="l" t="t" r="r" b="b"/>
            <a:pathLst>
              <a:path w="2877233" h="6277633">
                <a:moveTo>
                  <a:pt x="0" y="0"/>
                </a:moveTo>
                <a:lnTo>
                  <a:pt x="2877233" y="0"/>
                </a:lnTo>
                <a:lnTo>
                  <a:pt x="2877233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76" r="-117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79652" y="1647275"/>
            <a:ext cx="2328249" cy="6356958"/>
          </a:xfrm>
          <a:custGeom>
            <a:avLst/>
            <a:gdLst/>
            <a:ahLst/>
            <a:cxnLst/>
            <a:rect l="l" t="t" r="r" b="b"/>
            <a:pathLst>
              <a:path w="2328249" h="6356958">
                <a:moveTo>
                  <a:pt x="0" y="0"/>
                </a:moveTo>
                <a:lnTo>
                  <a:pt x="2328249" y="0"/>
                </a:lnTo>
                <a:lnTo>
                  <a:pt x="232824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70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0218" y="5447973"/>
            <a:ext cx="6676307" cy="4105270"/>
          </a:xfrm>
          <a:custGeom>
            <a:avLst/>
            <a:gdLst/>
            <a:ahLst/>
            <a:cxnLst/>
            <a:rect l="l" t="t" r="r" b="b"/>
            <a:pathLst>
              <a:path w="6676307" h="4105270">
                <a:moveTo>
                  <a:pt x="0" y="0"/>
                </a:moveTo>
                <a:lnTo>
                  <a:pt x="6676307" y="0"/>
                </a:lnTo>
                <a:lnTo>
                  <a:pt x="6676307" y="4105270"/>
                </a:lnTo>
                <a:lnTo>
                  <a:pt x="0" y="4105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175" b="-4175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456431">
            <a:off x="4936705" y="3376086"/>
            <a:ext cx="2602762" cy="1642106"/>
          </a:xfrm>
          <a:custGeom>
            <a:avLst/>
            <a:gdLst/>
            <a:ahLst/>
            <a:cxnLst/>
            <a:rect l="l" t="t" r="r" b="b"/>
            <a:pathLst>
              <a:path w="2602762" h="1642106">
                <a:moveTo>
                  <a:pt x="0" y="0"/>
                </a:moveTo>
                <a:lnTo>
                  <a:pt x="2602761" y="0"/>
                </a:lnTo>
                <a:lnTo>
                  <a:pt x="2602761" y="1642106"/>
                </a:lnTo>
                <a:lnTo>
                  <a:pt x="0" y="164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52398" y="3311998"/>
            <a:ext cx="3280527" cy="3469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1976" b="1" spc="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Acredita tu antigüedad como emprendedor</a:t>
            </a:r>
          </a:p>
          <a:p>
            <a:pPr algn="ctr">
              <a:lnSpc>
                <a:spcPts val="3478"/>
              </a:lnSpc>
              <a:spcBef>
                <a:spcPct val="0"/>
              </a:spcBef>
            </a:pPr>
            <a:r>
              <a:rPr lang="en-US" sz="1976" spc="9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Tu actividad queda registrada desde el primer día, lo cual valida el tiempo que llevas vendiendo.</a:t>
            </a:r>
          </a:p>
        </p:txBody>
      </p:sp>
      <p:sp>
        <p:nvSpPr>
          <p:cNvPr id="4" name="Freeform 4"/>
          <p:cNvSpPr/>
          <p:nvPr/>
        </p:nvSpPr>
        <p:spPr>
          <a:xfrm rot="2304432">
            <a:off x="11950679" y="3783343"/>
            <a:ext cx="2602762" cy="1642106"/>
          </a:xfrm>
          <a:custGeom>
            <a:avLst/>
            <a:gdLst/>
            <a:ahLst/>
            <a:cxnLst/>
            <a:rect l="l" t="t" r="r" b="b"/>
            <a:pathLst>
              <a:path w="2602762" h="1642106">
                <a:moveTo>
                  <a:pt x="0" y="0"/>
                </a:moveTo>
                <a:lnTo>
                  <a:pt x="2602762" y="0"/>
                </a:lnTo>
                <a:lnTo>
                  <a:pt x="2602762" y="1642106"/>
                </a:lnTo>
                <a:lnTo>
                  <a:pt x="0" y="16421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025715">
            <a:off x="15662254" y="6675482"/>
            <a:ext cx="1015562" cy="3035647"/>
          </a:xfrm>
          <a:custGeom>
            <a:avLst/>
            <a:gdLst/>
            <a:ahLst/>
            <a:cxnLst/>
            <a:rect l="l" t="t" r="r" b="b"/>
            <a:pathLst>
              <a:path w="1015562" h="3035647">
                <a:moveTo>
                  <a:pt x="0" y="0"/>
                </a:moveTo>
                <a:lnTo>
                  <a:pt x="1015562" y="0"/>
                </a:lnTo>
                <a:lnTo>
                  <a:pt x="1015562" y="3035647"/>
                </a:lnTo>
                <a:lnTo>
                  <a:pt x="0" y="30356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687437">
            <a:off x="9179429" y="6786947"/>
            <a:ext cx="985925" cy="2947058"/>
          </a:xfrm>
          <a:custGeom>
            <a:avLst/>
            <a:gdLst/>
            <a:ahLst/>
            <a:cxnLst/>
            <a:rect l="l" t="t" r="r" b="b"/>
            <a:pathLst>
              <a:path w="985925" h="2947058">
                <a:moveTo>
                  <a:pt x="0" y="0"/>
                </a:moveTo>
                <a:lnTo>
                  <a:pt x="985925" y="0"/>
                </a:lnTo>
                <a:lnTo>
                  <a:pt x="985925" y="2947058"/>
                </a:lnTo>
                <a:lnTo>
                  <a:pt x="0" y="2947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76272" y="786125"/>
            <a:ext cx="10374569" cy="191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¿Cómo te ayuda la app RAÍZ a entrar al canal crediticio?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0573" y="3302473"/>
            <a:ext cx="3503199" cy="303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000" b="1" spc="1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1. Construye historial financiero informal</a:t>
            </a:r>
          </a:p>
          <a:p>
            <a:pPr algn="ctr">
              <a:lnSpc>
                <a:spcPts val="3520"/>
              </a:lnSpc>
              <a:spcBef>
                <a:spcPct val="0"/>
              </a:spcBef>
            </a:pPr>
            <a:r>
              <a:rPr lang="en-US" sz="2000" spc="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Registra tus ingresos y egresos en RAÍZ y genera un reporte que muestra que tu negocio sí produce dinero.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57148" y="5944648"/>
            <a:ext cx="3359704" cy="310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023" spc="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2023" b="1" spc="10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Demuestra tus ingresos sin nómina ni facturas</a:t>
            </a:r>
          </a:p>
          <a:p>
            <a:pPr algn="ctr">
              <a:lnSpc>
                <a:spcPts val="3562"/>
              </a:lnSpc>
              <a:spcBef>
                <a:spcPct val="0"/>
              </a:spcBef>
            </a:pPr>
            <a:r>
              <a:rPr lang="en-US" sz="2023" spc="10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Los datos en la app sirven como evidencia de tu flujo económico ante bancos o fintechs.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33080" y="6073327"/>
            <a:ext cx="2554432" cy="3322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8"/>
              </a:lnSpc>
            </a:pPr>
            <a:r>
              <a:rPr lang="en-US" sz="1902" b="1" spc="9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 Te guía hacia la formalización</a:t>
            </a:r>
          </a:p>
          <a:p>
            <a:pPr algn="ctr">
              <a:lnSpc>
                <a:spcPts val="3348"/>
              </a:lnSpc>
              <a:spcBef>
                <a:spcPct val="0"/>
              </a:spcBef>
            </a:pPr>
            <a:r>
              <a:rPr lang="en-US" sz="1902" spc="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RAÍZ te da pasos sencillos para darte de alta en el SAT, emitir facturas y abrir una cuenta de negocio.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92337" y="3113247"/>
            <a:ext cx="2892037" cy="3936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2"/>
              </a:lnSpc>
            </a:pPr>
            <a:r>
              <a:rPr lang="en-US" sz="2302" b="1" spc="115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Accede a créditos sin buró</a:t>
            </a:r>
          </a:p>
          <a:p>
            <a:pPr algn="ctr">
              <a:lnSpc>
                <a:spcPts val="3348"/>
              </a:lnSpc>
            </a:pPr>
            <a:r>
              <a:rPr lang="en-US" sz="1902" spc="9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Te conecta con fintechs, microcréditos o programas sociales que aceptan historial alternativo.</a:t>
            </a:r>
          </a:p>
          <a:p>
            <a:pPr algn="ctr">
              <a:lnSpc>
                <a:spcPts val="3348"/>
              </a:lnSpc>
              <a:spcBef>
                <a:spcPct val="0"/>
              </a:spcBef>
            </a:pPr>
            <a:endParaRPr lang="en-US" sz="1902" spc="95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7366" y="3451618"/>
            <a:ext cx="16667493" cy="2066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27"/>
              </a:lnSpc>
              <a:spcBef>
                <a:spcPct val="0"/>
              </a:spcBef>
            </a:pPr>
            <a:r>
              <a:rPr lang="en-US" sz="12019" b="1">
                <a:solidFill>
                  <a:srgbClr val="FBE821"/>
                </a:solidFill>
                <a:latin typeface="Gotham Bold"/>
                <a:ea typeface="Gotham Bold"/>
                <a:cs typeface="Gotham Bold"/>
                <a:sym typeface="Gotham Bold"/>
              </a:rPr>
              <a:t>¡GRACIAS!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64550" y="6952700"/>
            <a:ext cx="7153126" cy="57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57"/>
              </a:lnSpc>
              <a:spcBef>
                <a:spcPct val="0"/>
              </a:spcBef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Equipo 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18056" y="8071908"/>
            <a:ext cx="1692987" cy="1692987"/>
          </a:xfrm>
          <a:custGeom>
            <a:avLst/>
            <a:gdLst/>
            <a:ahLst/>
            <a:cxnLst/>
            <a:rect l="l" t="t" r="r" b="b"/>
            <a:pathLst>
              <a:path w="1692987" h="1692987">
                <a:moveTo>
                  <a:pt x="0" y="0"/>
                </a:moveTo>
                <a:lnTo>
                  <a:pt x="1692987" y="0"/>
                </a:lnTo>
                <a:lnTo>
                  <a:pt x="1692987" y="1692987"/>
                </a:lnTo>
                <a:lnTo>
                  <a:pt x="0" y="1692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26060" y="7949842"/>
            <a:ext cx="3630105" cy="1815053"/>
          </a:xfrm>
          <a:custGeom>
            <a:avLst/>
            <a:gdLst/>
            <a:ahLst/>
            <a:cxnLst/>
            <a:rect l="l" t="t" r="r" b="b"/>
            <a:pathLst>
              <a:path w="3630105" h="1815053">
                <a:moveTo>
                  <a:pt x="0" y="0"/>
                </a:moveTo>
                <a:lnTo>
                  <a:pt x="3630105" y="0"/>
                </a:lnTo>
                <a:lnTo>
                  <a:pt x="3630105" y="1815053"/>
                </a:lnTo>
                <a:lnTo>
                  <a:pt x="0" y="1815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583404" y="8014903"/>
            <a:ext cx="1684931" cy="1684931"/>
          </a:xfrm>
          <a:custGeom>
            <a:avLst/>
            <a:gdLst/>
            <a:ahLst/>
            <a:cxnLst/>
            <a:rect l="l" t="t" r="r" b="b"/>
            <a:pathLst>
              <a:path w="1684931" h="1684931">
                <a:moveTo>
                  <a:pt x="0" y="0"/>
                </a:moveTo>
                <a:lnTo>
                  <a:pt x="1684931" y="0"/>
                </a:lnTo>
                <a:lnTo>
                  <a:pt x="1684931" y="1684931"/>
                </a:lnTo>
                <a:lnTo>
                  <a:pt x="0" y="16849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535904"/>
            <a:ext cx="16667493" cy="139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9"/>
              </a:lnSpc>
              <a:spcBef>
                <a:spcPct val="0"/>
              </a:spcBef>
            </a:pPr>
            <a:r>
              <a:rPr lang="en-US" sz="8120" b="1">
                <a:solidFill>
                  <a:srgbClr val="FBE821"/>
                </a:solidFill>
                <a:latin typeface="Gotham Bold"/>
                <a:ea typeface="Gotham Bold"/>
                <a:cs typeface="Gotham Bold"/>
                <a:sym typeface="Gotham Bold"/>
              </a:rPr>
              <a:t>Aceleradora de crecimiento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4550" y="6952700"/>
            <a:ext cx="7153126" cy="572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57"/>
              </a:lnSpc>
              <a:spcBef>
                <a:spcPct val="0"/>
              </a:spcBef>
            </a:pPr>
            <a:r>
              <a:rPr lang="en-US" sz="332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Equipo 10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4D6AA1A-34B7-F4A1-A9DE-F672576E40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649" y="522105"/>
            <a:ext cx="9050243" cy="38458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69764" y="-994072"/>
            <a:ext cx="3072305" cy="3009269"/>
            <a:chOff x="0" y="0"/>
            <a:chExt cx="809167" cy="792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9167" cy="792565"/>
            </a:xfrm>
            <a:custGeom>
              <a:avLst/>
              <a:gdLst/>
              <a:ahLst/>
              <a:cxnLst/>
              <a:rect l="l" t="t" r="r" b="b"/>
              <a:pathLst>
                <a:path w="809167" h="792565">
                  <a:moveTo>
                    <a:pt x="127570" y="0"/>
                  </a:moveTo>
                  <a:lnTo>
                    <a:pt x="681596" y="0"/>
                  </a:lnTo>
                  <a:cubicBezTo>
                    <a:pt x="752051" y="0"/>
                    <a:pt x="809167" y="57115"/>
                    <a:pt x="809167" y="127570"/>
                  </a:cubicBezTo>
                  <a:lnTo>
                    <a:pt x="809167" y="664994"/>
                  </a:lnTo>
                  <a:cubicBezTo>
                    <a:pt x="809167" y="735450"/>
                    <a:pt x="752051" y="792565"/>
                    <a:pt x="681596" y="792565"/>
                  </a:cubicBezTo>
                  <a:lnTo>
                    <a:pt x="127570" y="792565"/>
                  </a:lnTo>
                  <a:cubicBezTo>
                    <a:pt x="93737" y="792565"/>
                    <a:pt x="61289" y="779124"/>
                    <a:pt x="37364" y="755200"/>
                  </a:cubicBezTo>
                  <a:cubicBezTo>
                    <a:pt x="13440" y="731276"/>
                    <a:pt x="0" y="698828"/>
                    <a:pt x="0" y="664994"/>
                  </a:cubicBezTo>
                  <a:lnTo>
                    <a:pt x="0" y="127570"/>
                  </a:lnTo>
                  <a:cubicBezTo>
                    <a:pt x="0" y="57115"/>
                    <a:pt x="57115" y="0"/>
                    <a:pt x="127570" y="0"/>
                  </a:cubicBez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09167" cy="906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927" y="9384756"/>
            <a:ext cx="3086100" cy="3416605"/>
            <a:chOff x="0" y="0"/>
            <a:chExt cx="812800" cy="899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99847"/>
            </a:xfrm>
            <a:custGeom>
              <a:avLst/>
              <a:gdLst/>
              <a:ahLst/>
              <a:cxnLst/>
              <a:rect l="l" t="t" r="r" b="b"/>
              <a:pathLst>
                <a:path w="812800" h="899847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772847"/>
                  </a:lnTo>
                  <a:cubicBezTo>
                    <a:pt x="812800" y="842987"/>
                    <a:pt x="755940" y="899847"/>
                    <a:pt x="685800" y="899847"/>
                  </a:cubicBezTo>
                  <a:lnTo>
                    <a:pt x="127000" y="899847"/>
                  </a:lnTo>
                  <a:cubicBezTo>
                    <a:pt x="93318" y="899847"/>
                    <a:pt x="61015" y="886466"/>
                    <a:pt x="37197" y="862649"/>
                  </a:cubicBezTo>
                  <a:cubicBezTo>
                    <a:pt x="13380" y="838832"/>
                    <a:pt x="0" y="806529"/>
                    <a:pt x="0" y="77284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BE8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12800" cy="101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218848" y="2687351"/>
            <a:ext cx="2593510" cy="2593510"/>
          </a:xfrm>
          <a:custGeom>
            <a:avLst/>
            <a:gdLst/>
            <a:ahLst/>
            <a:cxnLst/>
            <a:rect l="l" t="t" r="r" b="b"/>
            <a:pathLst>
              <a:path w="2593510" h="2593510">
                <a:moveTo>
                  <a:pt x="0" y="0"/>
                </a:moveTo>
                <a:lnTo>
                  <a:pt x="2593510" y="0"/>
                </a:lnTo>
                <a:lnTo>
                  <a:pt x="2593510" y="2593511"/>
                </a:lnTo>
                <a:lnTo>
                  <a:pt x="0" y="2593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36273" y="2514644"/>
            <a:ext cx="1652193" cy="2893969"/>
          </a:xfrm>
          <a:custGeom>
            <a:avLst/>
            <a:gdLst/>
            <a:ahLst/>
            <a:cxnLst/>
            <a:rect l="l" t="t" r="r" b="b"/>
            <a:pathLst>
              <a:path w="1652193" h="2893969">
                <a:moveTo>
                  <a:pt x="0" y="0"/>
                </a:moveTo>
                <a:lnTo>
                  <a:pt x="1652194" y="0"/>
                </a:lnTo>
                <a:lnTo>
                  <a:pt x="1652194" y="2893969"/>
                </a:lnTo>
                <a:lnTo>
                  <a:pt x="0" y="28939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51123" y="1233179"/>
            <a:ext cx="7264479" cy="1402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01"/>
              </a:lnSpc>
              <a:spcBef>
                <a:spcPct val="0"/>
              </a:spcBef>
            </a:pPr>
            <a:r>
              <a:rPr lang="en-US" sz="8144" b="1">
                <a:solidFill>
                  <a:srgbClr val="FBE821"/>
                </a:solidFill>
                <a:latin typeface="Gotham Bold"/>
                <a:ea typeface="Gotham Bold"/>
                <a:cs typeface="Gotham Bold"/>
                <a:sym typeface="Gotham Bold"/>
              </a:rPr>
              <a:t>VALOR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66232" y="110617"/>
            <a:ext cx="6878365" cy="72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  <a:spcBef>
                <a:spcPct val="0"/>
              </a:spcBef>
            </a:pPr>
            <a:r>
              <a:rPr lang="en-US" sz="2099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Hackathon Universitario: Educación digital para micronegocios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8455" y="5481634"/>
            <a:ext cx="2815636" cy="38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Objetivo Principal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93188" y="5544134"/>
            <a:ext cx="4866627" cy="423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1"/>
              </a:lnSpc>
              <a:spcBef>
                <a:spcPct val="0"/>
              </a:spcBef>
            </a:pPr>
            <a:r>
              <a:rPr lang="en-US" sz="2451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Nuestro eje de desarrollo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43336" y="5553659"/>
            <a:ext cx="5123001" cy="38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1"/>
              </a:lnSpc>
              <a:spcBef>
                <a:spcPct val="0"/>
              </a:spcBef>
            </a:pPr>
            <a:r>
              <a:rPr lang="en-US" sz="2251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Nuestra propuesta  para este reto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7237" y="6157590"/>
            <a:ext cx="5396874" cy="308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36"/>
              </a:lnSpc>
              <a:spcBef>
                <a:spcPct val="0"/>
              </a:spcBef>
            </a:pPr>
            <a:r>
              <a:rPr lang="en-US" sz="1954" b="1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</a:t>
            </a:r>
            <a:r>
              <a:rPr lang="en-US" sz="1954" b="1" u="none" strike="noStrike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ollar soluciones digitales</a:t>
            </a:r>
            <a:r>
              <a:rPr lang="en-US" sz="1954" u="none" strike="noStrike" spc="9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que impulsen la educación práctica y personalizada para microempresarios y emprendedores tradicionales, con el objetivo de acelerar el </a:t>
            </a:r>
            <a:r>
              <a:rPr lang="en-US" sz="1954" b="1" u="none" strike="noStrike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crecimiento, profesionalización y sostenibilidad de sus negocios</a:t>
            </a:r>
            <a:r>
              <a:rPr lang="en-US" sz="1954" u="none" strike="noStrike" spc="9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mediante herramientas tecnológicas accesibles y aplicables desde un celular.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42931" y="6157590"/>
            <a:ext cx="5396874" cy="2398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36"/>
              </a:lnSpc>
              <a:spcBef>
                <a:spcPct val="0"/>
              </a:spcBef>
            </a:pPr>
            <a:r>
              <a:rPr lang="en-US" sz="1954" b="1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Acelera</a:t>
            </a:r>
            <a:r>
              <a:rPr lang="en-US" sz="1954" b="1" u="none" strike="noStrike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 el crecimiento de negocio</a:t>
            </a:r>
            <a:r>
              <a:rPr lang="en-US" sz="1954" u="none" strike="noStrike" spc="9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s tradicionales   Impulsar la adopción de tecnología con propósito: desde el uso de WhatsApp Business o códigos QR, hasta el manejo básico de finanzas, redes sociales o canales de venta en línea.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742950"/>
            <a:ext cx="6878365" cy="93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Propuesta de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06399" y="6157590"/>
            <a:ext cx="5396874" cy="376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36"/>
              </a:lnSpc>
              <a:spcBef>
                <a:spcPct val="0"/>
              </a:spcBef>
            </a:pPr>
            <a:r>
              <a:rPr lang="en-US" sz="1954" spc="9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Desarrollar una herramienta digital para negocios tradicionales y emprendimientos, que colabore a acelerar su </a:t>
            </a:r>
            <a:r>
              <a:rPr lang="en-US" sz="1954" b="1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crecimiento</a:t>
            </a:r>
            <a:r>
              <a:rPr lang="en-US" sz="1954" spc="9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, de llevarlos de una economía informal al mercado formal, llevándolos de la mano sin perder la esencia de su negocio, adaptándose a las tecnologías digitales de una forma orgánica para que cualquier emprendedor logre la </a:t>
            </a:r>
            <a:r>
              <a:rPr lang="en-US" sz="1954" b="1" spc="9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autonomía de su negocio.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16654" y="4048773"/>
            <a:ext cx="15393271" cy="1539327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444A1">
                    <a:alpha val="100000"/>
                  </a:srgbClr>
                </a:gs>
                <a:gs pos="100000">
                  <a:srgbClr val="00205F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23663" y="-1480342"/>
            <a:ext cx="2960685" cy="296068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76572" y="8168216"/>
            <a:ext cx="2960685" cy="296068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8945409" y="2917557"/>
            <a:ext cx="9728674" cy="5580250"/>
            <a:chOff x="0" y="0"/>
            <a:chExt cx="7981950" cy="4578350"/>
          </a:xfrm>
        </p:grpSpPr>
        <p:sp>
          <p:nvSpPr>
            <p:cNvPr id="12" name="Freeform 12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92031" b="-92031"/>
              </a:stretch>
            </a:blipFill>
          </p:spPr>
        </p:sp>
      </p:grpSp>
      <p:sp>
        <p:nvSpPr>
          <p:cNvPr id="17" name="AutoShape 17"/>
          <p:cNvSpPr/>
          <p:nvPr/>
        </p:nvSpPr>
        <p:spPr>
          <a:xfrm>
            <a:off x="403771" y="4500629"/>
            <a:ext cx="1480342" cy="0"/>
          </a:xfrm>
          <a:prstGeom prst="line">
            <a:avLst/>
          </a:prstGeom>
          <a:ln w="38100" cap="flat">
            <a:solidFill>
              <a:srgbClr val="053DA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403771" y="6784705"/>
            <a:ext cx="1480342" cy="0"/>
          </a:xfrm>
          <a:prstGeom prst="line">
            <a:avLst/>
          </a:prstGeom>
          <a:ln w="38100" cap="flat">
            <a:solidFill>
              <a:srgbClr val="FBE82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385807" y="3025561"/>
            <a:ext cx="1498306" cy="1264851"/>
          </a:xfrm>
          <a:custGeom>
            <a:avLst/>
            <a:gdLst/>
            <a:ahLst/>
            <a:cxnLst/>
            <a:rect l="l" t="t" r="r" b="b"/>
            <a:pathLst>
              <a:path w="1498306" h="1264851">
                <a:moveTo>
                  <a:pt x="0" y="0"/>
                </a:moveTo>
                <a:lnTo>
                  <a:pt x="1498306" y="0"/>
                </a:lnTo>
                <a:lnTo>
                  <a:pt x="1498306" y="1264851"/>
                </a:lnTo>
                <a:lnTo>
                  <a:pt x="0" y="126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8" b="-9228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5807" y="4886223"/>
            <a:ext cx="1480342" cy="1480342"/>
          </a:xfrm>
          <a:custGeom>
            <a:avLst/>
            <a:gdLst/>
            <a:ahLst/>
            <a:cxnLst/>
            <a:rect l="l" t="t" r="r" b="b"/>
            <a:pathLst>
              <a:path w="1480342" h="1480342">
                <a:moveTo>
                  <a:pt x="0" y="0"/>
                </a:moveTo>
                <a:lnTo>
                  <a:pt x="1480342" y="0"/>
                </a:lnTo>
                <a:lnTo>
                  <a:pt x="1480342" y="1480342"/>
                </a:lnTo>
                <a:lnTo>
                  <a:pt x="0" y="148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592514" y="306798"/>
            <a:ext cx="6878365" cy="936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FBE821"/>
                </a:solidFill>
                <a:latin typeface="Gotham Bold"/>
                <a:ea typeface="Gotham Bold"/>
                <a:cs typeface="Gotham Bold"/>
                <a:sym typeface="Gotham Bold"/>
              </a:rPr>
              <a:t>Nuestra app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12250" y="2659402"/>
            <a:ext cx="5804404" cy="2473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 b="1" spc="80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Mas que una app tradicional:</a:t>
            </a:r>
          </a:p>
          <a:p>
            <a:pPr algn="just">
              <a:lnSpc>
                <a:spcPts val="2240"/>
              </a:lnSpc>
            </a:pPr>
            <a:r>
              <a:rPr lang="en-US" sz="1600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Raíz no es solo una herramienta, es un</a:t>
            </a:r>
            <a:r>
              <a:rPr lang="en-US" sz="1600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compañero digital </a:t>
            </a:r>
            <a:r>
              <a:rPr lang="en-US" sz="1600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para los </a:t>
            </a:r>
            <a:r>
              <a:rPr lang="en-US" sz="1600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pequeños negocios y emprendimientos</a:t>
            </a:r>
            <a:r>
              <a:rPr lang="en-US" sz="1600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informales. Lleva de forma sencilla tus</a:t>
            </a:r>
            <a:r>
              <a:rPr lang="en-US" sz="1600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ventas, gastos e inventario,</a:t>
            </a:r>
            <a:r>
              <a:rPr lang="en-US" sz="1600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mientras aprende de ti para ayudarte a crecer.</a:t>
            </a:r>
          </a:p>
          <a:p>
            <a:pPr algn="just">
              <a:lnSpc>
                <a:spcPts val="2240"/>
              </a:lnSpc>
            </a:pPr>
            <a:endParaRPr lang="en-US" sz="1600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endParaRPr lang="en-US" sz="1600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40"/>
              </a:lnSpc>
              <a:spcBef>
                <a:spcPct val="0"/>
              </a:spcBef>
            </a:pPr>
            <a:endParaRPr lang="en-US" sz="1600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306196" y="4857648"/>
            <a:ext cx="5825089" cy="227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59"/>
              </a:lnSpc>
            </a:pPr>
            <a:r>
              <a:rPr lang="en-US" sz="1614" b="1" spc="80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Desarrolla tu negocio y premia tus logros:</a:t>
            </a:r>
          </a:p>
          <a:p>
            <a:pPr algn="just">
              <a:lnSpc>
                <a:spcPts val="2259"/>
              </a:lnSpc>
            </a:pP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A medida que usas la app, Raíz analiza tu constancia y evolución, y </a:t>
            </a:r>
            <a:r>
              <a:rPr lang="en-US" sz="1614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cuando detecta que estás listo,</a:t>
            </a: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te sugiere </a:t>
            </a:r>
            <a:r>
              <a:rPr lang="en-US" sz="1614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acceso a microcréditos de forma segura</a:t>
            </a: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y sin buró, basados en tu esfuerzo real, no en tu historial.</a:t>
            </a:r>
          </a:p>
          <a:p>
            <a:pPr algn="just">
              <a:lnSpc>
                <a:spcPts val="2259"/>
              </a:lnSpc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59"/>
              </a:lnSpc>
              <a:spcBef>
                <a:spcPct val="0"/>
              </a:spcBef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59"/>
              </a:lnSpc>
              <a:spcBef>
                <a:spcPct val="0"/>
              </a:spcBef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306196" y="6828795"/>
            <a:ext cx="5825089" cy="2273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59"/>
              </a:lnSpc>
            </a:pPr>
            <a:r>
              <a:rPr lang="en-US" sz="1614" b="1" spc="80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Protege tu información y la privacidad de tu negocio </a:t>
            </a:r>
          </a:p>
          <a:p>
            <a:pPr algn="just">
              <a:lnSpc>
                <a:spcPts val="2259"/>
              </a:lnSpc>
            </a:pP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En Raíz toda tu información y la de tu negocio se encuentra protegida a través de nuestro </a:t>
            </a:r>
            <a:r>
              <a:rPr lang="en-US" sz="1614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aviso de privacidad,</a:t>
            </a: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y nuestros </a:t>
            </a:r>
            <a:r>
              <a:rPr lang="en-US" sz="1614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términos y condiciones</a:t>
            </a: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siempre buscarán el crecimiento de tu negocio. </a:t>
            </a:r>
          </a:p>
          <a:p>
            <a:pPr algn="just">
              <a:lnSpc>
                <a:spcPts val="2259"/>
              </a:lnSpc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59"/>
              </a:lnSpc>
              <a:spcBef>
                <a:spcPct val="0"/>
              </a:spcBef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259"/>
              </a:lnSpc>
              <a:spcBef>
                <a:spcPct val="0"/>
              </a:spcBef>
            </a:pPr>
            <a:endParaRPr lang="en-US" sz="1614" spc="80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421735" y="6853560"/>
            <a:ext cx="1498306" cy="1264851"/>
          </a:xfrm>
          <a:custGeom>
            <a:avLst/>
            <a:gdLst/>
            <a:ahLst/>
            <a:cxnLst/>
            <a:rect l="l" t="t" r="r" b="b"/>
            <a:pathLst>
              <a:path w="1498306" h="1264851">
                <a:moveTo>
                  <a:pt x="0" y="0"/>
                </a:moveTo>
                <a:lnTo>
                  <a:pt x="1498306" y="0"/>
                </a:lnTo>
                <a:lnTo>
                  <a:pt x="1498306" y="1264851"/>
                </a:lnTo>
                <a:lnTo>
                  <a:pt x="0" y="12648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8" b="-922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421735" y="8640099"/>
            <a:ext cx="1480342" cy="1480342"/>
          </a:xfrm>
          <a:custGeom>
            <a:avLst/>
            <a:gdLst/>
            <a:ahLst/>
            <a:cxnLst/>
            <a:rect l="l" t="t" r="r" b="b"/>
            <a:pathLst>
              <a:path w="1480342" h="1480342">
                <a:moveTo>
                  <a:pt x="0" y="0"/>
                </a:moveTo>
                <a:lnTo>
                  <a:pt x="1480342" y="0"/>
                </a:lnTo>
                <a:lnTo>
                  <a:pt x="1480342" y="1480342"/>
                </a:lnTo>
                <a:lnTo>
                  <a:pt x="0" y="148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306196" y="8469231"/>
            <a:ext cx="5825089" cy="141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59"/>
              </a:lnSpc>
            </a:pPr>
            <a:r>
              <a:rPr lang="en-US" sz="1614" b="1" spc="80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 acompaña en el proceceso</a:t>
            </a:r>
          </a:p>
          <a:p>
            <a:pPr marL="0" lvl="0" indent="0" algn="just">
              <a:lnSpc>
                <a:spcPts val="2259"/>
              </a:lnSpc>
              <a:spcBef>
                <a:spcPct val="0"/>
              </a:spcBef>
            </a:pP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Desde la primera vez que ingresas, un </a:t>
            </a:r>
            <a:r>
              <a:rPr lang="en-US" sz="1614" b="1" spc="80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tour te explicará cómo usar cada una de las funcionalidades</a:t>
            </a:r>
            <a:r>
              <a:rPr lang="en-US" sz="1614" spc="80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y te guiará para que ingreses toda la información de tu negocio. 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561471AB-32BE-75B4-F062-ACEB20DD6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66" y="306798"/>
            <a:ext cx="5537267" cy="2353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17413" y="-566056"/>
            <a:ext cx="9348809" cy="12196073"/>
            <a:chOff x="0" y="0"/>
            <a:chExt cx="2462238" cy="32121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62238" cy="3212134"/>
            </a:xfrm>
            <a:custGeom>
              <a:avLst/>
              <a:gdLst/>
              <a:ahLst/>
              <a:cxnLst/>
              <a:rect l="l" t="t" r="r" b="b"/>
              <a:pathLst>
                <a:path w="2462238" h="3212134">
                  <a:moveTo>
                    <a:pt x="24015" y="0"/>
                  </a:moveTo>
                  <a:lnTo>
                    <a:pt x="2438222" y="0"/>
                  </a:lnTo>
                  <a:cubicBezTo>
                    <a:pt x="2451486" y="0"/>
                    <a:pt x="2462238" y="10752"/>
                    <a:pt x="2462238" y="24015"/>
                  </a:cubicBezTo>
                  <a:lnTo>
                    <a:pt x="2462238" y="3188119"/>
                  </a:lnTo>
                  <a:cubicBezTo>
                    <a:pt x="2462238" y="3201382"/>
                    <a:pt x="2451486" y="3212134"/>
                    <a:pt x="2438222" y="3212134"/>
                  </a:cubicBezTo>
                  <a:lnTo>
                    <a:pt x="24015" y="3212134"/>
                  </a:lnTo>
                  <a:cubicBezTo>
                    <a:pt x="10752" y="3212134"/>
                    <a:pt x="0" y="3201382"/>
                    <a:pt x="0" y="3188119"/>
                  </a:cubicBezTo>
                  <a:lnTo>
                    <a:pt x="0" y="24015"/>
                  </a:lnTo>
                  <a:cubicBezTo>
                    <a:pt x="0" y="10752"/>
                    <a:pt x="10752" y="0"/>
                    <a:pt x="24015" y="0"/>
                  </a:cubicBezTo>
                  <a:close/>
                </a:path>
              </a:pathLst>
            </a:custGeom>
            <a:solidFill>
              <a:srgbClr val="E7E9EC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2462238" cy="33264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11101" y="145837"/>
            <a:ext cx="11263726" cy="3422487"/>
            <a:chOff x="0" y="0"/>
            <a:chExt cx="4699656" cy="14279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99656" cy="1427992"/>
            </a:xfrm>
            <a:custGeom>
              <a:avLst/>
              <a:gdLst/>
              <a:ahLst/>
              <a:cxnLst/>
              <a:rect l="l" t="t" r="r" b="b"/>
              <a:pathLst>
                <a:path w="4699656" h="1427992">
                  <a:moveTo>
                    <a:pt x="0" y="0"/>
                  </a:moveTo>
                  <a:lnTo>
                    <a:pt x="4699656" y="0"/>
                  </a:lnTo>
                  <a:lnTo>
                    <a:pt x="4699656" y="1427992"/>
                  </a:lnTo>
                  <a:lnTo>
                    <a:pt x="0" y="1427992"/>
                  </a:ln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4699656" cy="154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04136" y="3811458"/>
            <a:ext cx="8474210" cy="2898614"/>
            <a:chOff x="0" y="0"/>
            <a:chExt cx="3535764" cy="12094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35764" cy="1209412"/>
            </a:xfrm>
            <a:custGeom>
              <a:avLst/>
              <a:gdLst/>
              <a:ahLst/>
              <a:cxnLst/>
              <a:rect l="l" t="t" r="r" b="b"/>
              <a:pathLst>
                <a:path w="3535764" h="1209412">
                  <a:moveTo>
                    <a:pt x="0" y="0"/>
                  </a:moveTo>
                  <a:lnTo>
                    <a:pt x="3535764" y="0"/>
                  </a:lnTo>
                  <a:lnTo>
                    <a:pt x="3535764" y="1209412"/>
                  </a:lnTo>
                  <a:lnTo>
                    <a:pt x="0" y="1209412"/>
                  </a:ln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14300"/>
              <a:ext cx="3535764" cy="1323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62891" y="7129172"/>
            <a:ext cx="8474210" cy="2840962"/>
            <a:chOff x="0" y="0"/>
            <a:chExt cx="3535764" cy="11853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535764" cy="1185358"/>
            </a:xfrm>
            <a:custGeom>
              <a:avLst/>
              <a:gdLst/>
              <a:ahLst/>
              <a:cxnLst/>
              <a:rect l="l" t="t" r="r" b="b"/>
              <a:pathLst>
                <a:path w="3535764" h="1185358">
                  <a:moveTo>
                    <a:pt x="0" y="0"/>
                  </a:moveTo>
                  <a:lnTo>
                    <a:pt x="3535764" y="0"/>
                  </a:lnTo>
                  <a:lnTo>
                    <a:pt x="3535764" y="1185358"/>
                  </a:lnTo>
                  <a:lnTo>
                    <a:pt x="0" y="1185358"/>
                  </a:ln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3535764" cy="1271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736"/>
                </a:lnSpc>
              </a:pPr>
              <a:endParaRPr/>
            </a:p>
            <a:p>
              <a:pPr algn="l">
                <a:lnSpc>
                  <a:spcPts val="3968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711101" y="3811458"/>
            <a:ext cx="2789516" cy="2898614"/>
          </a:xfrm>
          <a:custGeom>
            <a:avLst/>
            <a:gdLst/>
            <a:ahLst/>
            <a:cxnLst/>
            <a:rect l="l" t="t" r="r" b="b"/>
            <a:pathLst>
              <a:path w="2789516" h="2898614">
                <a:moveTo>
                  <a:pt x="0" y="0"/>
                </a:moveTo>
                <a:lnTo>
                  <a:pt x="2789516" y="0"/>
                </a:lnTo>
                <a:lnTo>
                  <a:pt x="2789516" y="2898614"/>
                </a:lnTo>
                <a:lnTo>
                  <a:pt x="0" y="2898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08" r="-83948" b="-900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801633" y="1127942"/>
            <a:ext cx="804694" cy="80469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269"/>
                </a:lnSpc>
              </a:pPr>
              <a:r>
                <a:rPr lang="en-US" sz="2255" b="1" spc="112">
                  <a:solidFill>
                    <a:srgbClr val="053DA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820683" y="4557487"/>
            <a:ext cx="804694" cy="8046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269"/>
                </a:lnSpc>
              </a:pPr>
              <a:r>
                <a:rPr lang="en-US" sz="2255" b="1" spc="112">
                  <a:solidFill>
                    <a:srgbClr val="053DA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801633" y="8052236"/>
            <a:ext cx="804694" cy="8046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269"/>
                </a:lnSpc>
              </a:pPr>
              <a:r>
                <a:rPr lang="en-US" sz="2255" b="1" spc="112">
                  <a:solidFill>
                    <a:srgbClr val="053DAC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03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6711101" y="145837"/>
            <a:ext cx="2789516" cy="3422487"/>
          </a:xfrm>
          <a:custGeom>
            <a:avLst/>
            <a:gdLst/>
            <a:ahLst/>
            <a:cxnLst/>
            <a:rect l="l" t="t" r="r" b="b"/>
            <a:pathLst>
              <a:path w="2789516" h="3422487">
                <a:moveTo>
                  <a:pt x="0" y="0"/>
                </a:moveTo>
                <a:lnTo>
                  <a:pt x="2789516" y="0"/>
                </a:lnTo>
                <a:lnTo>
                  <a:pt x="2789516" y="3422487"/>
                </a:lnTo>
                <a:lnTo>
                  <a:pt x="0" y="3422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635" b="-18277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755496" y="7081250"/>
            <a:ext cx="2641532" cy="2861663"/>
          </a:xfrm>
          <a:custGeom>
            <a:avLst/>
            <a:gdLst/>
            <a:ahLst/>
            <a:cxnLst/>
            <a:rect l="l" t="t" r="r" b="b"/>
            <a:pathLst>
              <a:path w="2641532" h="2861663">
                <a:moveTo>
                  <a:pt x="0" y="0"/>
                </a:moveTo>
                <a:lnTo>
                  <a:pt x="2641532" y="0"/>
                </a:lnTo>
                <a:lnTo>
                  <a:pt x="2641532" y="2861663"/>
                </a:lnTo>
                <a:lnTo>
                  <a:pt x="0" y="28616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28" r="-27293"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6711101" y="3811458"/>
            <a:ext cx="2789516" cy="2959419"/>
          </a:xfrm>
          <a:custGeom>
            <a:avLst/>
            <a:gdLst/>
            <a:ahLst/>
            <a:cxnLst/>
            <a:rect l="l" t="t" r="r" b="b"/>
            <a:pathLst>
              <a:path w="2789516" h="2959419">
                <a:moveTo>
                  <a:pt x="0" y="0"/>
                </a:moveTo>
                <a:lnTo>
                  <a:pt x="2789516" y="0"/>
                </a:lnTo>
                <a:lnTo>
                  <a:pt x="2789516" y="2959419"/>
                </a:lnTo>
                <a:lnTo>
                  <a:pt x="0" y="29594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172" r="-5063"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645331" y="329120"/>
            <a:ext cx="5054904" cy="191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¿Qué hace Raíz?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23955" y="290429"/>
            <a:ext cx="8034573" cy="1370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75"/>
              </a:lnSpc>
            </a:pPr>
            <a:r>
              <a:rPr lang="en-US" sz="1554" b="1" spc="77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Registra tus ventas y gastos</a:t>
            </a:r>
          </a:p>
          <a:p>
            <a:pPr algn="just">
              <a:lnSpc>
                <a:spcPts val="2175"/>
              </a:lnSpc>
            </a:pPr>
            <a:endParaRPr lang="en-US" sz="1554" b="1" spc="77">
              <a:solidFill>
                <a:srgbClr val="FBE82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2175"/>
              </a:lnSpc>
            </a:pPr>
            <a:r>
              <a:rPr lang="en-US" sz="1554" spc="7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Lleva el control diario de cuánto vendes, qué gastas y cómo se mueve tu dinero. Todo con un diseño fácil, sin complicaciones ni tecnicismos.</a:t>
            </a:r>
          </a:p>
          <a:p>
            <a:pPr marL="0" lvl="0" indent="0" algn="just">
              <a:lnSpc>
                <a:spcPts val="2175"/>
              </a:lnSpc>
              <a:spcBef>
                <a:spcPct val="0"/>
              </a:spcBef>
            </a:pPr>
            <a:endParaRPr lang="en-US" sz="1554" spc="7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723955" y="1820518"/>
            <a:ext cx="8034573" cy="1277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b="1" spc="73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C</a:t>
            </a:r>
            <a:r>
              <a:rPr lang="en-US" sz="1460" b="1" u="none" strike="noStrike" spc="73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ontrola tu inventario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b="1" u="none" strike="noStrike" spc="73">
              <a:solidFill>
                <a:srgbClr val="FBE82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u="none" strike="noStrike" spc="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Agrega tus productos o servicios, lleva el conteo automático y recibe alertas cuando algo se esté por terminar. Ya no pierdas dinero por no saber qué tienes.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56186" y="3307421"/>
            <a:ext cx="5044048" cy="445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70"/>
              </a:lnSpc>
              <a:spcBef>
                <a:spcPct val="0"/>
              </a:spcBef>
            </a:pPr>
            <a:r>
              <a:rPr lang="en-US" sz="2550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Raíz </a:t>
            </a:r>
            <a:r>
              <a:rPr lang="en-US" sz="2550" u="none" strike="noStrike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es un compañero digital para </a:t>
            </a:r>
            <a:r>
              <a:rPr lang="en-US" sz="2550" b="1" u="none" strike="noStrike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pequeños negocios</a:t>
            </a:r>
            <a:r>
              <a:rPr lang="en-US" sz="2550" u="none" strike="noStrike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y emprendimientos. Con esta app </a:t>
            </a:r>
            <a:r>
              <a:rPr lang="en-US" sz="2550" b="1" u="none" strike="noStrike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llevan de forma sencilla sus ventas</a:t>
            </a:r>
            <a:r>
              <a:rPr lang="en-US" sz="2550" u="none" strike="noStrike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, gastos e inventarios; y cuando estás listo, te ofrece micro </a:t>
            </a:r>
            <a:r>
              <a:rPr lang="en-US" sz="2550" b="1" u="none" strike="noStrike" spc="127">
                <a:solidFill>
                  <a:srgbClr val="2C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créditos</a:t>
            </a:r>
            <a:r>
              <a:rPr lang="en-US" sz="2550" u="none" strike="noStrike" spc="127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 para crecer tu negocio de forma segura. </a:t>
            </a:r>
          </a:p>
          <a:p>
            <a:pPr marL="0" lvl="0" indent="0" algn="just">
              <a:lnSpc>
                <a:spcPts val="3570"/>
              </a:lnSpc>
              <a:spcBef>
                <a:spcPct val="0"/>
              </a:spcBef>
            </a:pPr>
            <a:endParaRPr lang="en-US" sz="2550" u="none" strike="noStrike" spc="127">
              <a:solidFill>
                <a:srgbClr val="2C2B2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504136" y="7121739"/>
            <a:ext cx="8143370" cy="17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91"/>
              </a:lnSpc>
              <a:spcBef>
                <a:spcPct val="0"/>
              </a:spcBef>
            </a:pPr>
            <a:r>
              <a:rPr lang="en-US" sz="1493" b="1" u="none" strike="noStrike" spc="7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💳 </a:t>
            </a:r>
            <a:r>
              <a:rPr lang="en-US" sz="1493" b="1" u="none" strike="noStrike" spc="74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 Detecta cuándo estás listo para crecer más</a:t>
            </a:r>
          </a:p>
          <a:p>
            <a:pPr marL="0" lvl="0" indent="0" algn="just">
              <a:lnSpc>
                <a:spcPts val="2091"/>
              </a:lnSpc>
              <a:spcBef>
                <a:spcPct val="0"/>
              </a:spcBef>
            </a:pPr>
            <a:endParaRPr lang="en-US" sz="1493" b="1" u="none" strike="noStrike" spc="74">
              <a:solidFill>
                <a:srgbClr val="FFDE5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just">
              <a:lnSpc>
                <a:spcPts val="2091"/>
              </a:lnSpc>
              <a:spcBef>
                <a:spcPct val="0"/>
              </a:spcBef>
            </a:pPr>
            <a:r>
              <a:rPr lang="en-US" sz="1493" u="none" strike="noStrike" spc="74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Usando tu propio comportamiento en la app (ventas, constancia, reinversión), Raíz calcula tu elegibilidad para un microcrédito. Si ve que estás preparado, te sugiere opciones para invertir y seguir creciendo.</a:t>
            </a:r>
          </a:p>
          <a:p>
            <a:pPr marL="0" lvl="0" indent="0" algn="just">
              <a:lnSpc>
                <a:spcPts val="2091"/>
              </a:lnSpc>
              <a:spcBef>
                <a:spcPct val="0"/>
              </a:spcBef>
            </a:pPr>
            <a:endParaRPr lang="en-US" sz="1493" u="none" strike="noStrike" spc="7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091"/>
              </a:lnSpc>
              <a:spcBef>
                <a:spcPct val="0"/>
              </a:spcBef>
            </a:pPr>
            <a:endParaRPr lang="en-US" sz="1493" u="none" strike="noStrike" spc="74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583822" y="3959544"/>
            <a:ext cx="8032349" cy="1791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b="1" spc="73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 Ve cóm</a:t>
            </a:r>
            <a:r>
              <a:rPr lang="en-US" sz="1460" b="1" u="none" strike="noStrike" spc="73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crece tu negocio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b="1" u="none" strike="noStrike" spc="73">
              <a:solidFill>
                <a:srgbClr val="FBE82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u="none" strike="noStrike" spc="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 reportes simples, visuales y comprensibles, puedes ver cuánto estás ganando, en qué estás gastando más y cómo va cambiando tu negocio con el tiempo.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583822" y="5285981"/>
            <a:ext cx="8307801" cy="122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0"/>
              </a:lnSpc>
              <a:spcBef>
                <a:spcPct val="0"/>
              </a:spcBef>
            </a:pPr>
            <a:r>
              <a:rPr lang="en-US" sz="1455" spc="72">
                <a:solidFill>
                  <a:srgbClr val="FBE821"/>
                </a:solidFill>
                <a:latin typeface="Canva Sans"/>
                <a:ea typeface="Canva Sans"/>
                <a:cs typeface="Canva Sans"/>
                <a:sym typeface="Canva Sans"/>
              </a:rPr>
              <a:t>💡</a:t>
            </a:r>
            <a:r>
              <a:rPr lang="en-US" sz="1455" b="1" spc="72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4. Te acompaña en tu camino</a:t>
            </a:r>
          </a:p>
          <a:p>
            <a:pPr algn="just">
              <a:lnSpc>
                <a:spcPts val="2208"/>
              </a:lnSpc>
              <a:spcBef>
                <a:spcPct val="0"/>
              </a:spcBef>
            </a:pPr>
            <a:endParaRPr lang="en-US" sz="1455" b="1" spc="72">
              <a:solidFill>
                <a:srgbClr val="FBE82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2560"/>
              </a:lnSpc>
              <a:spcBef>
                <a:spcPct val="0"/>
              </a:spcBef>
            </a:pPr>
            <a:r>
              <a:rPr lang="en-US" sz="1455" spc="72">
                <a:solidFill>
                  <a:srgbClr val="F7FAF7"/>
                </a:solidFill>
                <a:latin typeface="Canva Sans"/>
                <a:ea typeface="Canva Sans"/>
                <a:cs typeface="Canva Sans"/>
                <a:sym typeface="Canva Sans"/>
              </a:rPr>
              <a:t>Raíz no solo guarda tus datos, también te da ánimo, recordatorios y pequeñas metas. Si detecta que estás siendo constante, te felicita y te impulsa a seguir.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00617" y="8473452"/>
            <a:ext cx="8307801" cy="1591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60"/>
              </a:lnSpc>
            </a:pPr>
            <a:r>
              <a:rPr lang="en-US" sz="1455" spc="72">
                <a:solidFill>
                  <a:srgbClr val="FBE821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  <a:r>
              <a:rPr lang="en-US" sz="1455" b="1" spc="72">
                <a:solidFill>
                  <a:srgbClr val="FBE82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. Sin buro, sin papeleo, sin miedo</a:t>
            </a:r>
          </a:p>
          <a:p>
            <a:pPr algn="just">
              <a:lnSpc>
                <a:spcPts val="2560"/>
              </a:lnSpc>
            </a:pPr>
            <a:endParaRPr lang="en-US" sz="1455" b="1" spc="72">
              <a:solidFill>
                <a:srgbClr val="FBE82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2560"/>
              </a:lnSpc>
            </a:pPr>
            <a:r>
              <a:rPr lang="en-US" sz="1455" spc="72">
                <a:solidFill>
                  <a:srgbClr val="F5F7FB"/>
                </a:solidFill>
                <a:latin typeface="Canva Sans"/>
                <a:ea typeface="Canva Sans"/>
                <a:cs typeface="Canva Sans"/>
                <a:sym typeface="Canva Sans"/>
              </a:rPr>
              <a:t>porque aquí no importa tu pasado, sino lo que estás construyendo hoy. La app evalúa lo que tú haces, no lo que dicen los bancos de ti.</a:t>
            </a:r>
          </a:p>
          <a:p>
            <a:pPr algn="just">
              <a:lnSpc>
                <a:spcPts val="2560"/>
              </a:lnSpc>
              <a:spcBef>
                <a:spcPct val="0"/>
              </a:spcBef>
            </a:pPr>
            <a:endParaRPr lang="en-US" sz="1455" spc="72">
              <a:solidFill>
                <a:srgbClr val="F5F7FB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7435" y="2781406"/>
            <a:ext cx="1672216" cy="6476894"/>
          </a:xfrm>
          <a:custGeom>
            <a:avLst/>
            <a:gdLst/>
            <a:ahLst/>
            <a:cxnLst/>
            <a:rect l="l" t="t" r="r" b="b"/>
            <a:pathLst>
              <a:path w="1672216" h="6476894">
                <a:moveTo>
                  <a:pt x="0" y="0"/>
                </a:moveTo>
                <a:lnTo>
                  <a:pt x="1672216" y="0"/>
                </a:lnTo>
                <a:lnTo>
                  <a:pt x="1672216" y="6476894"/>
                </a:lnTo>
                <a:lnTo>
                  <a:pt x="0" y="6476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496574" y="2333186"/>
            <a:ext cx="5167866" cy="6925114"/>
          </a:xfrm>
          <a:custGeom>
            <a:avLst/>
            <a:gdLst/>
            <a:ahLst/>
            <a:cxnLst/>
            <a:rect l="l" t="t" r="r" b="b"/>
            <a:pathLst>
              <a:path w="5167866" h="6925114">
                <a:moveTo>
                  <a:pt x="0" y="0"/>
                </a:moveTo>
                <a:lnTo>
                  <a:pt x="5167866" y="0"/>
                </a:lnTo>
                <a:lnTo>
                  <a:pt x="5167866" y="6925114"/>
                </a:lnTo>
                <a:lnTo>
                  <a:pt x="0" y="6925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91389" y="575803"/>
            <a:ext cx="6270324" cy="1912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¿A quiénes vamos dirigidos?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3892" y="3736225"/>
            <a:ext cx="5319672" cy="217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4"/>
              </a:lnSpc>
              <a:spcBef>
                <a:spcPct val="0"/>
              </a:spcBef>
            </a:pPr>
            <a:r>
              <a:rPr lang="en-US" sz="2160" b="1" spc="108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Audiencia Principal 35 a 44 años 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2160" b="1" spc="108">
              <a:solidFill>
                <a:srgbClr val="1E40E1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u="none" strike="noStrike" spc="73">
                <a:solidFill>
                  <a:srgbClr val="727171"/>
                </a:solidFill>
                <a:latin typeface="Canva Sans"/>
                <a:ea typeface="Canva Sans"/>
                <a:cs typeface="Canva Sans"/>
                <a:sym typeface="Canva Sans"/>
              </a:rPr>
              <a:t>Con reportes simples, visuales y comprensibles, puedes ver cuánto estás ganando, en qué estás gastando más y cómo va cambiando tu negocio con el tiempo.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72717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72717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83892" y="7152918"/>
            <a:ext cx="5319672" cy="1401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24"/>
              </a:lnSpc>
              <a:spcBef>
                <a:spcPct val="0"/>
              </a:spcBef>
            </a:pPr>
            <a:r>
              <a:rPr lang="en-US" sz="2160" b="1" spc="108">
                <a:solidFill>
                  <a:srgbClr val="1E40E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Audiencia secundaria 45+ años 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r>
              <a:rPr lang="en-US" sz="1460" u="none" strike="noStrike" spc="73">
                <a:solidFill>
                  <a:srgbClr val="727171"/>
                </a:solidFill>
                <a:latin typeface="Canva Sans"/>
                <a:ea typeface="Canva Sans"/>
                <a:cs typeface="Canva Sans"/>
                <a:sym typeface="Canva Sans"/>
              </a:rPr>
              <a:t>Dueños de negocios con más de 50 años que no son cercanos a la tecnología, pero saben que el nuevo mundo requiere nuevos retos.  </a:t>
            </a:r>
          </a:p>
          <a:p>
            <a:pPr marL="0" lvl="0" indent="0" algn="just">
              <a:lnSpc>
                <a:spcPts val="2044"/>
              </a:lnSpc>
              <a:spcBef>
                <a:spcPct val="0"/>
              </a:spcBef>
            </a:pPr>
            <a:endParaRPr lang="en-US" sz="1460" u="none" strike="noStrike" spc="73">
              <a:solidFill>
                <a:srgbClr val="72717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076572" y="8168216"/>
            <a:ext cx="2960685" cy="296068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423663" y="-1480342"/>
            <a:ext cx="2960685" cy="296068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FBE821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-38100"/>
              <a:ext cx="6604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968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444A1">
                <a:alpha val="100000"/>
              </a:srgbClr>
            </a:gs>
            <a:gs pos="100000">
              <a:srgbClr val="00205F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25680" y="2065188"/>
            <a:ext cx="2985995" cy="6381029"/>
          </a:xfrm>
          <a:custGeom>
            <a:avLst/>
            <a:gdLst/>
            <a:ahLst/>
            <a:cxnLst/>
            <a:rect l="l" t="t" r="r" b="b"/>
            <a:pathLst>
              <a:path w="2985995" h="6381029">
                <a:moveTo>
                  <a:pt x="0" y="0"/>
                </a:moveTo>
                <a:lnTo>
                  <a:pt x="2985994" y="0"/>
                </a:lnTo>
                <a:lnTo>
                  <a:pt x="2985994" y="6381029"/>
                </a:lnTo>
                <a:lnTo>
                  <a:pt x="0" y="6381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8" t="-969" r="-10372" b="-35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065188"/>
            <a:ext cx="2979824" cy="6356958"/>
          </a:xfrm>
          <a:custGeom>
            <a:avLst/>
            <a:gdLst/>
            <a:ahLst/>
            <a:cxnLst/>
            <a:rect l="l" t="t" r="r" b="b"/>
            <a:pathLst>
              <a:path w="2979824" h="6356958">
                <a:moveTo>
                  <a:pt x="0" y="0"/>
                </a:moveTo>
                <a:lnTo>
                  <a:pt x="2979824" y="0"/>
                </a:lnTo>
                <a:lnTo>
                  <a:pt x="2979824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76215" y="2017045"/>
            <a:ext cx="2940093" cy="6356958"/>
          </a:xfrm>
          <a:custGeom>
            <a:avLst/>
            <a:gdLst/>
            <a:ahLst/>
            <a:cxnLst/>
            <a:rect l="l" t="t" r="r" b="b"/>
            <a:pathLst>
              <a:path w="2940093" h="6356958">
                <a:moveTo>
                  <a:pt x="0" y="0"/>
                </a:moveTo>
                <a:lnTo>
                  <a:pt x="2940093" y="0"/>
                </a:lnTo>
                <a:lnTo>
                  <a:pt x="294009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483008" y="2065188"/>
            <a:ext cx="3003663" cy="6356958"/>
          </a:xfrm>
          <a:custGeom>
            <a:avLst/>
            <a:gdLst/>
            <a:ahLst/>
            <a:cxnLst/>
            <a:rect l="l" t="t" r="r" b="b"/>
            <a:pathLst>
              <a:path w="3003663" h="6356958">
                <a:moveTo>
                  <a:pt x="0" y="0"/>
                </a:moveTo>
                <a:lnTo>
                  <a:pt x="3003663" y="0"/>
                </a:lnTo>
                <a:lnTo>
                  <a:pt x="300366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82236" y="2041116"/>
            <a:ext cx="3043394" cy="6356958"/>
          </a:xfrm>
          <a:custGeom>
            <a:avLst/>
            <a:gdLst/>
            <a:ahLst/>
            <a:cxnLst/>
            <a:rect l="l" t="t" r="r" b="b"/>
            <a:pathLst>
              <a:path w="3043394" h="6356958">
                <a:moveTo>
                  <a:pt x="0" y="0"/>
                </a:moveTo>
                <a:lnTo>
                  <a:pt x="3043394" y="0"/>
                </a:lnTo>
                <a:lnTo>
                  <a:pt x="3043394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30203" y="881232"/>
            <a:ext cx="13027593" cy="113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r>
              <a:rPr lang="en-US" sz="3282" b="1" spc="1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</a:t>
            </a:r>
            <a:r>
              <a:rPr lang="en-US" sz="3282" b="1" u="none" strike="noStrike" spc="1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echa para gente trabajadora, soñadora y constante. </a:t>
            </a:r>
          </a:p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endParaRPr lang="en-US" sz="3282" b="1" u="none" strike="noStrike" spc="164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30203" y="8849144"/>
            <a:ext cx="13027593" cy="78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6"/>
              </a:lnSpc>
              <a:spcBef>
                <a:spcPct val="0"/>
              </a:spcBef>
            </a:pPr>
            <a:r>
              <a:rPr lang="en-US" sz="2282" b="1" u="none" strike="noStrike" spc="1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 quien empieza desde cero y quiere llegar lejos. Tu esfuerzo merece herramientas que crean en ti.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444A1">
                <a:alpha val="100000"/>
              </a:srgbClr>
            </a:gs>
            <a:gs pos="100000">
              <a:srgbClr val="00205F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73775" y="3260187"/>
            <a:ext cx="1742064" cy="3766626"/>
          </a:xfrm>
          <a:custGeom>
            <a:avLst/>
            <a:gdLst/>
            <a:ahLst/>
            <a:cxnLst/>
            <a:rect l="l" t="t" r="r" b="b"/>
            <a:pathLst>
              <a:path w="1742064" h="3766626">
                <a:moveTo>
                  <a:pt x="0" y="0"/>
                </a:moveTo>
                <a:lnTo>
                  <a:pt x="1742065" y="0"/>
                </a:lnTo>
                <a:lnTo>
                  <a:pt x="1742065" y="3766626"/>
                </a:lnTo>
                <a:lnTo>
                  <a:pt x="0" y="37666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92275" y="3165626"/>
            <a:ext cx="1829533" cy="3955748"/>
          </a:xfrm>
          <a:custGeom>
            <a:avLst/>
            <a:gdLst/>
            <a:ahLst/>
            <a:cxnLst/>
            <a:rect l="l" t="t" r="r" b="b"/>
            <a:pathLst>
              <a:path w="1829533" h="3955748">
                <a:moveTo>
                  <a:pt x="0" y="0"/>
                </a:moveTo>
                <a:lnTo>
                  <a:pt x="1829533" y="0"/>
                </a:lnTo>
                <a:lnTo>
                  <a:pt x="1829533" y="3955748"/>
                </a:lnTo>
                <a:lnTo>
                  <a:pt x="0" y="3955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35302" y="3161335"/>
            <a:ext cx="1833502" cy="3964329"/>
          </a:xfrm>
          <a:custGeom>
            <a:avLst/>
            <a:gdLst/>
            <a:ahLst/>
            <a:cxnLst/>
            <a:rect l="l" t="t" r="r" b="b"/>
            <a:pathLst>
              <a:path w="1833502" h="3964329">
                <a:moveTo>
                  <a:pt x="0" y="0"/>
                </a:moveTo>
                <a:lnTo>
                  <a:pt x="1833502" y="0"/>
                </a:lnTo>
                <a:lnTo>
                  <a:pt x="1833502" y="3964330"/>
                </a:lnTo>
                <a:lnTo>
                  <a:pt x="0" y="3964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92601" y="3212494"/>
            <a:ext cx="1786181" cy="3862012"/>
          </a:xfrm>
          <a:custGeom>
            <a:avLst/>
            <a:gdLst/>
            <a:ahLst/>
            <a:cxnLst/>
            <a:rect l="l" t="t" r="r" b="b"/>
            <a:pathLst>
              <a:path w="1786181" h="3862012">
                <a:moveTo>
                  <a:pt x="0" y="0"/>
                </a:moveTo>
                <a:lnTo>
                  <a:pt x="1786180" y="0"/>
                </a:lnTo>
                <a:lnTo>
                  <a:pt x="1786180" y="3862012"/>
                </a:lnTo>
                <a:lnTo>
                  <a:pt x="0" y="3862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29334" y="3251853"/>
            <a:ext cx="1749773" cy="3783293"/>
          </a:xfrm>
          <a:custGeom>
            <a:avLst/>
            <a:gdLst/>
            <a:ahLst/>
            <a:cxnLst/>
            <a:rect l="l" t="t" r="r" b="b"/>
            <a:pathLst>
              <a:path w="1749773" h="3783293">
                <a:moveTo>
                  <a:pt x="0" y="0"/>
                </a:moveTo>
                <a:lnTo>
                  <a:pt x="1749773" y="0"/>
                </a:lnTo>
                <a:lnTo>
                  <a:pt x="1749773" y="3783294"/>
                </a:lnTo>
                <a:lnTo>
                  <a:pt x="0" y="37832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910508" y="3251853"/>
            <a:ext cx="1749773" cy="3783293"/>
          </a:xfrm>
          <a:custGeom>
            <a:avLst/>
            <a:gdLst/>
            <a:ahLst/>
            <a:cxnLst/>
            <a:rect l="l" t="t" r="r" b="b"/>
            <a:pathLst>
              <a:path w="1749773" h="3783293">
                <a:moveTo>
                  <a:pt x="0" y="0"/>
                </a:moveTo>
                <a:lnTo>
                  <a:pt x="1749774" y="0"/>
                </a:lnTo>
                <a:lnTo>
                  <a:pt x="1749774" y="3783294"/>
                </a:lnTo>
                <a:lnTo>
                  <a:pt x="0" y="37832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847241" y="3251853"/>
            <a:ext cx="1749773" cy="3783293"/>
          </a:xfrm>
          <a:custGeom>
            <a:avLst/>
            <a:gdLst/>
            <a:ahLst/>
            <a:cxnLst/>
            <a:rect l="l" t="t" r="r" b="b"/>
            <a:pathLst>
              <a:path w="1749773" h="3783293">
                <a:moveTo>
                  <a:pt x="0" y="0"/>
                </a:moveTo>
                <a:lnTo>
                  <a:pt x="1749774" y="0"/>
                </a:lnTo>
                <a:lnTo>
                  <a:pt x="1749774" y="3783294"/>
                </a:lnTo>
                <a:lnTo>
                  <a:pt x="0" y="37832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8107" y="2619817"/>
            <a:ext cx="3454005" cy="5047367"/>
          </a:xfrm>
          <a:custGeom>
            <a:avLst/>
            <a:gdLst/>
            <a:ahLst/>
            <a:cxnLst/>
            <a:rect l="l" t="t" r="r" b="b"/>
            <a:pathLst>
              <a:path w="3454005" h="5047367">
                <a:moveTo>
                  <a:pt x="0" y="0"/>
                </a:moveTo>
                <a:lnTo>
                  <a:pt x="3454005" y="0"/>
                </a:lnTo>
                <a:lnTo>
                  <a:pt x="3454005" y="5047366"/>
                </a:lnTo>
                <a:lnTo>
                  <a:pt x="0" y="50473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3371" t="-1782" r="-2536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30203" y="881232"/>
            <a:ext cx="13027593" cy="1135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r>
              <a:rPr lang="en-US" sz="3282" b="1" spc="1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</a:t>
            </a:r>
            <a:r>
              <a:rPr lang="en-US" sz="3282" b="1" u="none" strike="noStrike" spc="16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echa para gente trabajadora, soñadora y constante. </a:t>
            </a:r>
          </a:p>
          <a:p>
            <a:pPr marL="0" lvl="0" indent="0" algn="ctr">
              <a:lnSpc>
                <a:spcPts val="4596"/>
              </a:lnSpc>
              <a:spcBef>
                <a:spcPct val="0"/>
              </a:spcBef>
            </a:pPr>
            <a:endParaRPr lang="en-US" sz="3282" b="1" u="none" strike="noStrike" spc="164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630203" y="8849144"/>
            <a:ext cx="13027593" cy="780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6"/>
              </a:lnSpc>
              <a:spcBef>
                <a:spcPct val="0"/>
              </a:spcBef>
            </a:pPr>
            <a:r>
              <a:rPr lang="en-US" sz="2282" b="1" u="none" strike="noStrike" spc="114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Para quien empieza desde cero y quiere llegar lejos. Tu esfuerzo merece herramientas que crean en ti.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69764" y="-994072"/>
            <a:ext cx="3072305" cy="3009269"/>
            <a:chOff x="0" y="0"/>
            <a:chExt cx="809167" cy="792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09167" cy="792565"/>
            </a:xfrm>
            <a:custGeom>
              <a:avLst/>
              <a:gdLst/>
              <a:ahLst/>
              <a:cxnLst/>
              <a:rect l="l" t="t" r="r" b="b"/>
              <a:pathLst>
                <a:path w="809167" h="792565">
                  <a:moveTo>
                    <a:pt x="127570" y="0"/>
                  </a:moveTo>
                  <a:lnTo>
                    <a:pt x="681596" y="0"/>
                  </a:lnTo>
                  <a:cubicBezTo>
                    <a:pt x="752051" y="0"/>
                    <a:pt x="809167" y="57115"/>
                    <a:pt x="809167" y="127570"/>
                  </a:cubicBezTo>
                  <a:lnTo>
                    <a:pt x="809167" y="664994"/>
                  </a:lnTo>
                  <a:cubicBezTo>
                    <a:pt x="809167" y="735450"/>
                    <a:pt x="752051" y="792565"/>
                    <a:pt x="681596" y="792565"/>
                  </a:cubicBezTo>
                  <a:lnTo>
                    <a:pt x="127570" y="792565"/>
                  </a:lnTo>
                  <a:cubicBezTo>
                    <a:pt x="93737" y="792565"/>
                    <a:pt x="61289" y="779124"/>
                    <a:pt x="37364" y="755200"/>
                  </a:cubicBezTo>
                  <a:cubicBezTo>
                    <a:pt x="13440" y="731276"/>
                    <a:pt x="0" y="698828"/>
                    <a:pt x="0" y="664994"/>
                  </a:cubicBezTo>
                  <a:lnTo>
                    <a:pt x="0" y="127570"/>
                  </a:lnTo>
                  <a:cubicBezTo>
                    <a:pt x="0" y="57115"/>
                    <a:pt x="57115" y="0"/>
                    <a:pt x="127570" y="0"/>
                  </a:cubicBezTo>
                  <a:close/>
                </a:path>
              </a:pathLst>
            </a:custGeom>
            <a:solidFill>
              <a:srgbClr val="053DA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09167" cy="906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91927" y="9384756"/>
            <a:ext cx="3086100" cy="3416605"/>
            <a:chOff x="0" y="0"/>
            <a:chExt cx="812800" cy="8998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99847"/>
            </a:xfrm>
            <a:custGeom>
              <a:avLst/>
              <a:gdLst/>
              <a:ahLst/>
              <a:cxnLst/>
              <a:rect l="l" t="t" r="r" b="b"/>
              <a:pathLst>
                <a:path w="812800" h="899847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772847"/>
                  </a:lnTo>
                  <a:cubicBezTo>
                    <a:pt x="812800" y="842987"/>
                    <a:pt x="755940" y="899847"/>
                    <a:pt x="685800" y="899847"/>
                  </a:cubicBezTo>
                  <a:lnTo>
                    <a:pt x="127000" y="899847"/>
                  </a:lnTo>
                  <a:cubicBezTo>
                    <a:pt x="93318" y="899847"/>
                    <a:pt x="61015" y="886466"/>
                    <a:pt x="37197" y="862649"/>
                  </a:cubicBezTo>
                  <a:cubicBezTo>
                    <a:pt x="13380" y="838832"/>
                    <a:pt x="0" y="806529"/>
                    <a:pt x="0" y="772847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FBE82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12800" cy="101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6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51123" y="1233179"/>
            <a:ext cx="7264479" cy="1402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01"/>
              </a:lnSpc>
              <a:spcBef>
                <a:spcPct val="0"/>
              </a:spcBef>
            </a:pPr>
            <a:r>
              <a:rPr lang="en-US" sz="8144" b="1">
                <a:solidFill>
                  <a:srgbClr val="FBE821"/>
                </a:solidFill>
                <a:latin typeface="Gotham Bold"/>
                <a:ea typeface="Gotham Bold"/>
                <a:cs typeface="Gotham Bold"/>
                <a:sym typeface="Gotham Bold"/>
              </a:rPr>
              <a:t>INGRESOS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66232" y="110617"/>
            <a:ext cx="6878365" cy="72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8"/>
              </a:lnSpc>
              <a:spcBef>
                <a:spcPct val="0"/>
              </a:spcBef>
            </a:pPr>
            <a:r>
              <a:rPr lang="en-US" sz="2099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Hackathon Universitario: Educación digital para micronegocios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1345" y="4252779"/>
            <a:ext cx="4073074" cy="79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1"/>
              </a:lnSpc>
              <a:spcBef>
                <a:spcPct val="0"/>
              </a:spcBef>
            </a:pPr>
            <a:r>
              <a:rPr lang="en-US" sz="2251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PERFILAMIENTO DE  USUARIOS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73465" y="5350249"/>
            <a:ext cx="5418085" cy="1719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47"/>
              </a:lnSpc>
              <a:spcBef>
                <a:spcPct val="0"/>
              </a:spcBef>
            </a:pPr>
            <a:r>
              <a:rPr lang="en-US" sz="1962" spc="98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Al contar con los datos los usuarios podremos perfilarlos para evaluar la rentabilidad de sus negocios y con eso su capacidad de contratación de créditos y otros productos financieros.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42950"/>
            <a:ext cx="6878365" cy="93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  <a:spcBef>
                <a:spcPct val="0"/>
              </a:spcBef>
            </a:pPr>
            <a:r>
              <a:rPr lang="en-US" sz="5499" b="1">
                <a:solidFill>
                  <a:srgbClr val="053DAC"/>
                </a:solidFill>
                <a:latin typeface="Gotham Bold"/>
                <a:ea typeface="Gotham Bold"/>
                <a:cs typeface="Gotham Bold"/>
                <a:sym typeface="Gotham Bold"/>
              </a:rPr>
              <a:t>Fuentes de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53808" y="4252779"/>
            <a:ext cx="4073074" cy="7905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1"/>
              </a:lnSpc>
              <a:spcBef>
                <a:spcPct val="0"/>
              </a:spcBef>
            </a:pPr>
            <a:r>
              <a:rPr lang="en-US" sz="2251" b="1">
                <a:solidFill>
                  <a:srgbClr val="2C2B2B"/>
                </a:solidFill>
                <a:latin typeface="Gotham Bold"/>
                <a:ea typeface="Gotham Bold"/>
                <a:cs typeface="Gotham Bold"/>
                <a:sym typeface="Gotham Bold"/>
              </a:rPr>
              <a:t>CRÉDITOS POR TIPO DE PERFIL DE USUARIO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45098" y="5359774"/>
            <a:ext cx="5320633" cy="201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97"/>
              </a:lnSpc>
              <a:spcBef>
                <a:spcPct val="0"/>
              </a:spcBef>
            </a:pPr>
            <a:r>
              <a:rPr lang="en-US" sz="1927" spc="96">
                <a:solidFill>
                  <a:srgbClr val="2C2B2B"/>
                </a:solidFill>
                <a:latin typeface="Canva Sans"/>
                <a:ea typeface="Canva Sans"/>
                <a:cs typeface="Canva Sans"/>
                <a:sym typeface="Canva Sans"/>
              </a:rPr>
              <a:t>A través de los créditos, Coppel podrá monetizar esta ayuda. Entre más negocios que logren crecimiento a través de la app, mayor será el número de clientes potenciales que podrán aplicar para un crédito.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</TotalTime>
  <Words>1148</Words>
  <Application>Microsoft Office PowerPoint</Application>
  <PresentationFormat>Personalizado</PresentationFormat>
  <Paragraphs>102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Canva Sans Bold</vt:lpstr>
      <vt:lpstr>Calibri</vt:lpstr>
      <vt:lpstr>Arial</vt:lpstr>
      <vt:lpstr>Gotham Bold</vt:lpstr>
      <vt:lpstr>Canva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propuesta de marketing de negocio moderno profesional azul y amarillo</dc:title>
  <dc:creator>José Pastor García Celestino</dc:creator>
  <cp:lastModifiedBy>jose garcia</cp:lastModifiedBy>
  <cp:revision>2</cp:revision>
  <dcterms:created xsi:type="dcterms:W3CDTF">2006-08-16T00:00:00Z</dcterms:created>
  <dcterms:modified xsi:type="dcterms:W3CDTF">2025-07-19T18:26:46Z</dcterms:modified>
  <dc:identifier>DAGtWXbxr2U</dc:identifier>
</cp:coreProperties>
</file>